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8" r:id="rId11"/>
    <p:sldId id="265" r:id="rId12"/>
    <p:sldId id="266" r:id="rId13"/>
    <p:sldId id="267" r:id="rId14"/>
  </p:sldIdLst>
  <p:sldSz cx="14630400" cy="8229600"/>
  <p:notesSz cx="8229600" cy="14630400"/>
  <p:embeddedFontLst>
    <p:embeddedFont>
      <p:font typeface="Instrument Sans Medium" panose="020B0604020202020204" charset="0"/>
      <p:regular r:id="rId16"/>
    </p:embeddedFont>
    <p:embeddedFont>
      <p:font typeface="Instrument Sans Semi Bold" panose="020B0604020202020204" charset="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4" d="100"/>
          <a:sy n="64" d="100"/>
        </p:scale>
        <p:origin x="23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1379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DE4B8D-C247-9556-0BD7-2AC8392EF8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6B6BBA5-84D7-1D4E-F4EE-2408B5A17E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CA3923F-7EA1-105F-E922-AD9879C6D5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01A4E2-5CD1-1503-56DC-65F3D7A778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5866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55D467F-AAFB-7D22-980F-D0A3922AE150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hdr"/>
              </p:ext>
            </p:extLst>
          </p:nvPr>
        </p:nvSpPr>
        <p:spPr>
          <a:xfrm>
            <a:off x="6853238" y="63500"/>
            <a:ext cx="958913" cy="18288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200">
                <a:solidFill>
                  <a:srgbClr val="0000FF">
                    <a:alpha val="50000"/>
                  </a:srgb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General access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05442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Call Center Performance Analysis 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81214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by. Rowida Taher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F9261D-13E0-7A90-D899-607ED20206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E79A30BC-BD2D-7716-4F58-8BA0848157C3}"/>
              </a:ext>
            </a:extLst>
          </p:cNvPr>
          <p:cNvSpPr/>
          <p:nvPr/>
        </p:nvSpPr>
        <p:spPr>
          <a:xfrm>
            <a:off x="667107" y="526137"/>
            <a:ext cx="4765715" cy="5956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50"/>
              </a:lnSpc>
              <a:buNone/>
            </a:pPr>
            <a:r>
              <a:rPr lang="en-US" sz="37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 Key Insights:</a:t>
            </a:r>
            <a:endParaRPr lang="en-US" sz="3750" dirty="0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1D8544A6-B060-554F-F775-E21C58DAF241}"/>
              </a:ext>
            </a:extLst>
          </p:cNvPr>
          <p:cNvSpPr/>
          <p:nvPr/>
        </p:nvSpPr>
        <p:spPr>
          <a:xfrm>
            <a:off x="690610" y="1341784"/>
            <a:ext cx="13552163" cy="42440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endParaRPr lang="en-US" sz="1500" dirty="0"/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12526C0A-4B7E-39BA-F6C4-CC90A413C496}"/>
              </a:ext>
            </a:extLst>
          </p:cNvPr>
          <p:cNvSpPr/>
          <p:nvPr/>
        </p:nvSpPr>
        <p:spPr>
          <a:xfrm>
            <a:off x="667107" y="1482003"/>
            <a:ext cx="13694935" cy="55350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600" dirty="0">
                <a:solidFill>
                  <a:srgbClr val="CFD0D8"/>
                </a:solidFill>
                <a:latin typeface="Instrument Sans Medium" pitchFamily="34" charset="0"/>
              </a:rPr>
              <a:t>Average  CSAT for Team Leader 8 and Team leader 10 is (4.37),the top 2 team leaders by avg CSAT.</a:t>
            </a:r>
          </a:p>
          <a:p>
            <a:pPr marL="342900" indent="-342900" algn="l">
              <a:lnSpc>
                <a:spcPts val="2400"/>
              </a:lnSpc>
              <a:buSzPct val="100000"/>
              <a:buChar char="•"/>
            </a:pPr>
            <a:endParaRPr lang="en-US" sz="1600" dirty="0">
              <a:solidFill>
                <a:srgbClr val="CFD0D8"/>
              </a:solidFill>
              <a:latin typeface="Instrument Sans Medium" pitchFamily="34" charset="0"/>
            </a:endParaRPr>
          </a:p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600" dirty="0">
                <a:solidFill>
                  <a:srgbClr val="CFD0D8"/>
                </a:solidFill>
                <a:latin typeface="Instrument Sans Medium" pitchFamily="34" charset="0"/>
              </a:rPr>
              <a:t>The bottom 2 agents ids(52164 and 14400) have avg CSAT  1,means that customers is highly dissatisfied with their service , compared to the </a:t>
            </a:r>
          </a:p>
          <a:p>
            <a:pPr algn="l">
              <a:lnSpc>
                <a:spcPts val="2400"/>
              </a:lnSpc>
              <a:buSzPct val="100000"/>
            </a:pPr>
            <a:r>
              <a:rPr lang="en-US" sz="1600" dirty="0">
                <a:solidFill>
                  <a:srgbClr val="CFD0D8"/>
                </a:solidFill>
                <a:latin typeface="Instrument Sans Medium" pitchFamily="34" charset="0"/>
              </a:rPr>
              <a:t>          top agents(CSAT=5) it highlights a significant performance.</a:t>
            </a:r>
          </a:p>
          <a:p>
            <a:pPr algn="l">
              <a:lnSpc>
                <a:spcPts val="2400"/>
              </a:lnSpc>
              <a:buSzPct val="100000"/>
            </a:pPr>
            <a:endParaRPr lang="en-US" sz="1600" dirty="0">
              <a:solidFill>
                <a:srgbClr val="CFD0D8"/>
              </a:solidFill>
              <a:latin typeface="Instrument Sans Medium" pitchFamily="34" charset="0"/>
            </a:endParaRPr>
          </a:p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600" dirty="0">
                <a:solidFill>
                  <a:srgbClr val="CFD0D8"/>
                </a:solidFill>
                <a:latin typeface="Instrument Sans Medium" pitchFamily="34" charset="0"/>
              </a:rPr>
              <a:t>The top three agent IDs(52172,52339,52209) handled above 9900 calls. </a:t>
            </a:r>
          </a:p>
          <a:p>
            <a:pPr algn="l">
              <a:lnSpc>
                <a:spcPts val="2400"/>
              </a:lnSpc>
              <a:buSzPct val="100000"/>
            </a:pPr>
            <a:endParaRPr lang="en-US" sz="1600" dirty="0">
              <a:solidFill>
                <a:srgbClr val="CFD0D8"/>
              </a:solidFill>
              <a:latin typeface="Instrument Sans Medium" pitchFamily="34" charset="0"/>
            </a:endParaRPr>
          </a:p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600" dirty="0">
                <a:solidFill>
                  <a:srgbClr val="CFD0D8"/>
                </a:solidFill>
                <a:latin typeface="Instrument Sans Medium" pitchFamily="34" charset="0"/>
              </a:rPr>
              <a:t>Agent id 52172 has %Occupancy (100%),he is handling a heavy workload and busy all the time .</a:t>
            </a:r>
          </a:p>
          <a:p>
            <a:pPr algn="l">
              <a:lnSpc>
                <a:spcPts val="2400"/>
              </a:lnSpc>
              <a:buSzPct val="100000"/>
            </a:pPr>
            <a:endParaRPr lang="en-US" sz="1600" dirty="0">
              <a:solidFill>
                <a:srgbClr val="CFD0D8"/>
              </a:solidFill>
              <a:latin typeface="Instrument Sans Medium" pitchFamily="34" charset="0"/>
            </a:endParaRPr>
          </a:p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600" dirty="0">
                <a:solidFill>
                  <a:srgbClr val="CFD0D8"/>
                </a:solidFill>
                <a:latin typeface="Instrument Sans Medium" pitchFamily="34" charset="0"/>
              </a:rPr>
              <a:t>Month May had the highest avg CSAT 4.29.</a:t>
            </a:r>
          </a:p>
          <a:p>
            <a:pPr marL="342900" indent="-342900" algn="l">
              <a:lnSpc>
                <a:spcPts val="2400"/>
              </a:lnSpc>
              <a:buSzPct val="100000"/>
              <a:buChar char="•"/>
            </a:pPr>
            <a:endParaRPr lang="en-US" sz="1600" dirty="0">
              <a:solidFill>
                <a:srgbClr val="CFD0D8"/>
              </a:solidFill>
              <a:latin typeface="Instrument Sans Medium" pitchFamily="34" charset="0"/>
            </a:endParaRPr>
          </a:p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600" dirty="0">
                <a:solidFill>
                  <a:srgbClr val="CFD0D8"/>
                </a:solidFill>
                <a:latin typeface="Instrument Sans Medium" pitchFamily="34" charset="0"/>
              </a:rPr>
              <a:t>Average  CSAT for WFO IS 4.20 and WFH is 4.18 ,showing consistently high customer satisfaction across both work modes.</a:t>
            </a:r>
          </a:p>
          <a:p>
            <a:pPr marL="342900" indent="-342900" algn="l">
              <a:lnSpc>
                <a:spcPts val="2400"/>
              </a:lnSpc>
              <a:buSzPct val="100000"/>
              <a:buChar char="•"/>
            </a:pPr>
            <a:endParaRPr lang="en-US" sz="1600" dirty="0">
              <a:solidFill>
                <a:srgbClr val="CFD0D8"/>
              </a:solidFill>
              <a:latin typeface="Instrument Sans Medium" pitchFamily="34" charset="0"/>
            </a:endParaRPr>
          </a:p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600" dirty="0">
                <a:solidFill>
                  <a:srgbClr val="CFD0D8"/>
                </a:solidFill>
                <a:latin typeface="Instrument Sans Medium" pitchFamily="34" charset="0"/>
              </a:rPr>
              <a:t>Agent id (14550) has average AHT =19.80 compared to the overall Average AHT =7.03,he is significantly slower than peers .</a:t>
            </a:r>
          </a:p>
          <a:p>
            <a:pPr marL="342900" indent="-342900" algn="l">
              <a:lnSpc>
                <a:spcPts val="2400"/>
              </a:lnSpc>
              <a:buSzPct val="100000"/>
              <a:buChar char="•"/>
            </a:pPr>
            <a:endParaRPr lang="en-US" sz="1600" dirty="0">
              <a:solidFill>
                <a:srgbClr val="CFD0D8"/>
              </a:solidFill>
              <a:latin typeface="Instrument Sans Medium" pitchFamily="34" charset="0"/>
            </a:endParaRPr>
          </a:p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600" dirty="0">
                <a:solidFill>
                  <a:srgbClr val="CFD0D8"/>
                </a:solidFill>
                <a:latin typeface="Instrument Sans Medium" pitchFamily="34" charset="0"/>
              </a:rPr>
              <a:t>18.34% of agents are working  from home but 81.66 are working from office , showing that the majority of workforce is office-based.</a:t>
            </a:r>
          </a:p>
          <a:p>
            <a:pPr marL="342900" indent="-342900" algn="l">
              <a:lnSpc>
                <a:spcPts val="2400"/>
              </a:lnSpc>
              <a:buSzPct val="100000"/>
              <a:buChar char="•"/>
            </a:pPr>
            <a:endParaRPr lang="en-US" sz="1600" dirty="0">
              <a:solidFill>
                <a:srgbClr val="CFD0D8"/>
              </a:solidFill>
              <a:latin typeface="Instrument Sans Medium" pitchFamily="34" charset="0"/>
            </a:endParaRPr>
          </a:p>
          <a:p>
            <a:pPr marL="342900" indent="-342900" algn="l">
              <a:lnSpc>
                <a:spcPts val="2400"/>
              </a:lnSpc>
              <a:buSzPct val="100000"/>
              <a:buChar char="•"/>
            </a:pPr>
            <a:endParaRPr lang="en-US" sz="1600" dirty="0">
              <a:solidFill>
                <a:srgbClr val="CFD0D8"/>
              </a:solidFill>
              <a:latin typeface="Instrument Sans Medium" pitchFamily="34" charset="0"/>
            </a:endParaRPr>
          </a:p>
          <a:p>
            <a:pPr marL="342900" indent="-342900" algn="l">
              <a:lnSpc>
                <a:spcPts val="2400"/>
              </a:lnSpc>
              <a:buSzPct val="100000"/>
              <a:buChar char="•"/>
            </a:pPr>
            <a:endParaRPr lang="en-US" sz="1600" dirty="0">
              <a:solidFill>
                <a:srgbClr val="CFD0D8"/>
              </a:solidFill>
              <a:latin typeface="Instrument Sans Medium" pitchFamily="34" charset="0"/>
            </a:endParaRPr>
          </a:p>
          <a:p>
            <a:pPr marL="342900" indent="-342900" algn="l">
              <a:lnSpc>
                <a:spcPts val="2400"/>
              </a:lnSpc>
              <a:buSzPct val="100000"/>
              <a:buChar char="•"/>
            </a:pPr>
            <a:endParaRPr lang="en-US" sz="1600" dirty="0">
              <a:solidFill>
                <a:srgbClr val="CFD0D8"/>
              </a:solidFill>
              <a:latin typeface="Instrument Sans Medium" pitchFamily="34" charset="0"/>
            </a:endParaRPr>
          </a:p>
          <a:p>
            <a:pPr marL="342900" indent="-342900" algn="l">
              <a:lnSpc>
                <a:spcPts val="2400"/>
              </a:lnSpc>
              <a:buSzPct val="100000"/>
              <a:buChar char="•"/>
            </a:pPr>
            <a:endParaRPr lang="en-US" sz="1500" dirty="0">
              <a:solidFill>
                <a:srgbClr val="CFD0D8"/>
              </a:solidFill>
              <a:latin typeface="Instrument Sans Medium" pitchFamily="34" charset="0"/>
            </a:endParaRPr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12337180-C1A8-011D-3AB4-F7A29879143B}"/>
              </a:ext>
            </a:extLst>
          </p:cNvPr>
          <p:cNvSpPr/>
          <p:nvPr/>
        </p:nvSpPr>
        <p:spPr>
          <a:xfrm>
            <a:off x="667107" y="6621066"/>
            <a:ext cx="6002655" cy="9147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endParaRPr lang="en-US" sz="1500" dirty="0"/>
          </a:p>
        </p:txBody>
      </p:sp>
      <p:sp>
        <p:nvSpPr>
          <p:cNvPr id="9" name="Text 5">
            <a:extLst>
              <a:ext uri="{FF2B5EF4-FFF2-40B4-BE49-F238E27FC236}">
                <a16:creationId xmlns:a16="http://schemas.microsoft.com/office/drawing/2014/main" id="{3A9B1D91-78F7-23BF-3655-A7AF374CD14D}"/>
              </a:ext>
            </a:extLst>
          </p:cNvPr>
          <p:cNvSpPr/>
          <p:nvPr/>
        </p:nvSpPr>
        <p:spPr>
          <a:xfrm>
            <a:off x="7142440" y="5368885"/>
            <a:ext cx="6828353" cy="609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endParaRPr lang="en-US" sz="1500" dirty="0"/>
          </a:p>
        </p:txBody>
      </p:sp>
      <p:sp>
        <p:nvSpPr>
          <p:cNvPr id="10" name="Text 6">
            <a:extLst>
              <a:ext uri="{FF2B5EF4-FFF2-40B4-BE49-F238E27FC236}">
                <a16:creationId xmlns:a16="http://schemas.microsoft.com/office/drawing/2014/main" id="{F04BC3A6-D65F-7B4D-4AB7-59F94BABF6EE}"/>
              </a:ext>
            </a:extLst>
          </p:cNvPr>
          <p:cNvSpPr/>
          <p:nvPr/>
        </p:nvSpPr>
        <p:spPr>
          <a:xfrm>
            <a:off x="7142440" y="6045398"/>
            <a:ext cx="6828353" cy="609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endParaRPr lang="en-US" sz="1500" dirty="0"/>
          </a:p>
        </p:txBody>
      </p:sp>
      <p:sp>
        <p:nvSpPr>
          <p:cNvPr id="11" name="Text 7">
            <a:extLst>
              <a:ext uri="{FF2B5EF4-FFF2-40B4-BE49-F238E27FC236}">
                <a16:creationId xmlns:a16="http://schemas.microsoft.com/office/drawing/2014/main" id="{37B7ABEC-87DF-69F3-1F74-6B493F21978A}"/>
              </a:ext>
            </a:extLst>
          </p:cNvPr>
          <p:cNvSpPr/>
          <p:nvPr/>
        </p:nvSpPr>
        <p:spPr>
          <a:xfrm>
            <a:off x="7142440" y="6721912"/>
            <a:ext cx="6828353" cy="9147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400"/>
              </a:lnSpc>
              <a:buSzPct val="100000"/>
            </a:pP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5796786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68878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Kpi: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85119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Overall Average CSAT Score is 4.01.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29339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Overall Average AHT(in mins) is 7.01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73559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Number Of Active Agents is 231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17779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Total Answered Calls is 873k</a:t>
            </a:r>
            <a:endParaRPr lang="en-US" sz="17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46768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Recommendations: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63009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Review and resolve “N/A” assignments to ensure all agents are mapped to the correct team leader.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07229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Monitor workload balance to prevent burnout and maintain stable performance.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51449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Standardize break times across all work modes to ensure fairness and consistency.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95669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Strengthen infrastructure to support Work From Home (WFH) agents and consider scaling the model.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39888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Provide targeted leadership training for team leads showing weak CSAT trends.</a:t>
            </a:r>
            <a:endParaRPr lang="en-US" sz="17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303740" y="3522226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50"/>
              </a:lnSpc>
              <a:buNone/>
            </a:pPr>
            <a:r>
              <a:rPr lang="en-US" sz="35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        Thank you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793790" y="434435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        I appreciate your time and attention. Do you have any questions?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0243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Agenda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905006"/>
            <a:ext cx="4196358" cy="1677591"/>
          </a:xfrm>
          <a:prstGeom prst="roundRect">
            <a:avLst>
              <a:gd name="adj" fmla="val 8721"/>
            </a:avLst>
          </a:prstGeom>
          <a:solidFill>
            <a:srgbClr val="2A2A2D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874526"/>
            <a:ext cx="4196358" cy="121920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1688" y="2564844"/>
            <a:ext cx="680442" cy="680442"/>
          </a:xfrm>
          <a:prstGeom prst="rect">
            <a:avLst/>
          </a:prstGeom>
        </p:spPr>
      </p:pic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55761" y="2734985"/>
            <a:ext cx="272177" cy="340162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1051084" y="347198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Introduction</a:t>
            </a:r>
            <a:endParaRPr lang="en-US" sz="2200" dirty="0"/>
          </a:p>
        </p:txBody>
      </p:sp>
      <p:sp>
        <p:nvSpPr>
          <p:cNvPr id="8" name="Text 3"/>
          <p:cNvSpPr/>
          <p:nvPr/>
        </p:nvSpPr>
        <p:spPr>
          <a:xfrm>
            <a:off x="1051084" y="3962400"/>
            <a:ext cx="36817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9" name="Shape 4"/>
          <p:cNvSpPr/>
          <p:nvPr/>
        </p:nvSpPr>
        <p:spPr>
          <a:xfrm>
            <a:off x="5216962" y="2905006"/>
            <a:ext cx="4196358" cy="1677591"/>
          </a:xfrm>
          <a:prstGeom prst="roundRect">
            <a:avLst>
              <a:gd name="adj" fmla="val 8721"/>
            </a:avLst>
          </a:prstGeom>
          <a:solidFill>
            <a:srgbClr val="2A2A2D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6962" y="2874526"/>
            <a:ext cx="4196358" cy="121920"/>
          </a:xfrm>
          <a:prstGeom prst="rect">
            <a:avLst/>
          </a:prstGeom>
        </p:spPr>
      </p:pic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4860" y="2564844"/>
            <a:ext cx="680442" cy="680442"/>
          </a:xfrm>
          <a:prstGeom prst="rect">
            <a:avLst/>
          </a:prstGeom>
        </p:spPr>
      </p:pic>
      <p:pic>
        <p:nvPicPr>
          <p:cNvPr id="12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78933" y="2734985"/>
            <a:ext cx="272177" cy="340162"/>
          </a:xfrm>
          <a:prstGeom prst="rect">
            <a:avLst/>
          </a:prstGeom>
        </p:spPr>
      </p:pic>
      <p:sp>
        <p:nvSpPr>
          <p:cNvPr id="13" name="Text 5"/>
          <p:cNvSpPr/>
          <p:nvPr/>
        </p:nvSpPr>
        <p:spPr>
          <a:xfrm>
            <a:off x="5474256" y="347198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Data Overview</a:t>
            </a:r>
            <a:endParaRPr lang="en-US" sz="2200" dirty="0"/>
          </a:p>
        </p:txBody>
      </p:sp>
      <p:sp>
        <p:nvSpPr>
          <p:cNvPr id="14" name="Text 6"/>
          <p:cNvSpPr/>
          <p:nvPr/>
        </p:nvSpPr>
        <p:spPr>
          <a:xfrm>
            <a:off x="5474256" y="3962400"/>
            <a:ext cx="36817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15" name="Shape 7"/>
          <p:cNvSpPr/>
          <p:nvPr/>
        </p:nvSpPr>
        <p:spPr>
          <a:xfrm>
            <a:off x="9640133" y="2905006"/>
            <a:ext cx="4196358" cy="1677591"/>
          </a:xfrm>
          <a:prstGeom prst="roundRect">
            <a:avLst>
              <a:gd name="adj" fmla="val 8721"/>
            </a:avLst>
          </a:prstGeom>
          <a:solidFill>
            <a:srgbClr val="2A2A2D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6" name="Image 6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0133" y="2874526"/>
            <a:ext cx="4196358" cy="121920"/>
          </a:xfrm>
          <a:prstGeom prst="rect">
            <a:avLst/>
          </a:prstGeom>
        </p:spPr>
      </p:pic>
      <p:pic>
        <p:nvPicPr>
          <p:cNvPr id="17" name="Image 7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8032" y="2564844"/>
            <a:ext cx="680442" cy="680442"/>
          </a:xfrm>
          <a:prstGeom prst="rect">
            <a:avLst/>
          </a:prstGeom>
        </p:spPr>
      </p:pic>
      <p:pic>
        <p:nvPicPr>
          <p:cNvPr id="18" name="Image 8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602105" y="2734985"/>
            <a:ext cx="272177" cy="340162"/>
          </a:xfrm>
          <a:prstGeom prst="rect">
            <a:avLst/>
          </a:prstGeom>
        </p:spPr>
      </p:pic>
      <p:sp>
        <p:nvSpPr>
          <p:cNvPr id="19" name="Text 8"/>
          <p:cNvSpPr/>
          <p:nvPr/>
        </p:nvSpPr>
        <p:spPr>
          <a:xfrm>
            <a:off x="9897427" y="347198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Data Processing</a:t>
            </a:r>
            <a:endParaRPr lang="en-US" sz="2200" dirty="0"/>
          </a:p>
        </p:txBody>
      </p:sp>
      <p:sp>
        <p:nvSpPr>
          <p:cNvPr id="20" name="Text 9"/>
          <p:cNvSpPr/>
          <p:nvPr/>
        </p:nvSpPr>
        <p:spPr>
          <a:xfrm>
            <a:off x="9897427" y="3962400"/>
            <a:ext cx="36817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21" name="Shape 10"/>
          <p:cNvSpPr/>
          <p:nvPr/>
        </p:nvSpPr>
        <p:spPr>
          <a:xfrm>
            <a:off x="793790" y="5149572"/>
            <a:ext cx="6407944" cy="1677591"/>
          </a:xfrm>
          <a:prstGeom prst="roundRect">
            <a:avLst>
              <a:gd name="adj" fmla="val 8721"/>
            </a:avLst>
          </a:prstGeom>
          <a:solidFill>
            <a:srgbClr val="2A2A2D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22" name="Image 9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3790" y="5119092"/>
            <a:ext cx="6407944" cy="121920"/>
          </a:xfrm>
          <a:prstGeom prst="rect">
            <a:avLst/>
          </a:prstGeom>
        </p:spPr>
      </p:pic>
      <p:pic>
        <p:nvPicPr>
          <p:cNvPr id="23" name="Image 1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7540" y="4809411"/>
            <a:ext cx="680442" cy="680442"/>
          </a:xfrm>
          <a:prstGeom prst="rect">
            <a:avLst/>
          </a:prstGeom>
        </p:spPr>
      </p:pic>
      <p:pic>
        <p:nvPicPr>
          <p:cNvPr id="24" name="Image 11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61614" y="4979551"/>
            <a:ext cx="272177" cy="340162"/>
          </a:xfrm>
          <a:prstGeom prst="rect">
            <a:avLst/>
          </a:prstGeom>
        </p:spPr>
      </p:pic>
      <p:sp>
        <p:nvSpPr>
          <p:cNvPr id="25" name="Text 11"/>
          <p:cNvSpPr/>
          <p:nvPr/>
        </p:nvSpPr>
        <p:spPr>
          <a:xfrm>
            <a:off x="1051084" y="57165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Visualizations</a:t>
            </a:r>
            <a:endParaRPr lang="en-US" sz="2200" dirty="0"/>
          </a:p>
        </p:txBody>
      </p:sp>
      <p:sp>
        <p:nvSpPr>
          <p:cNvPr id="26" name="Text 12"/>
          <p:cNvSpPr/>
          <p:nvPr/>
        </p:nvSpPr>
        <p:spPr>
          <a:xfrm>
            <a:off x="1051084" y="6206966"/>
            <a:ext cx="589335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27" name="Shape 13"/>
          <p:cNvSpPr/>
          <p:nvPr/>
        </p:nvSpPr>
        <p:spPr>
          <a:xfrm>
            <a:off x="7428548" y="5149572"/>
            <a:ext cx="6407944" cy="1677591"/>
          </a:xfrm>
          <a:prstGeom prst="roundRect">
            <a:avLst>
              <a:gd name="adj" fmla="val 8721"/>
            </a:avLst>
          </a:prstGeom>
          <a:solidFill>
            <a:srgbClr val="2A2A2D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28" name="Image 12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28548" y="5119092"/>
            <a:ext cx="6407944" cy="121920"/>
          </a:xfrm>
          <a:prstGeom prst="rect">
            <a:avLst/>
          </a:prstGeom>
        </p:spPr>
      </p:pic>
      <p:pic>
        <p:nvPicPr>
          <p:cNvPr id="29" name="Image 1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92298" y="4809411"/>
            <a:ext cx="680442" cy="680442"/>
          </a:xfrm>
          <a:prstGeom prst="rect">
            <a:avLst/>
          </a:prstGeom>
        </p:spPr>
      </p:pic>
      <p:pic>
        <p:nvPicPr>
          <p:cNvPr id="30" name="Image 14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496371" y="4979551"/>
            <a:ext cx="272177" cy="340162"/>
          </a:xfrm>
          <a:prstGeom prst="rect">
            <a:avLst/>
          </a:prstGeom>
        </p:spPr>
      </p:pic>
      <p:sp>
        <p:nvSpPr>
          <p:cNvPr id="31" name="Text 14"/>
          <p:cNvSpPr/>
          <p:nvPr/>
        </p:nvSpPr>
        <p:spPr>
          <a:xfrm>
            <a:off x="7685842" y="5716548"/>
            <a:ext cx="446424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Key Insights &amp; Recommendations</a:t>
            </a:r>
            <a:endParaRPr lang="en-US" sz="2200" dirty="0"/>
          </a:p>
        </p:txBody>
      </p:sp>
      <p:sp>
        <p:nvSpPr>
          <p:cNvPr id="32" name="Text 15"/>
          <p:cNvSpPr/>
          <p:nvPr/>
        </p:nvSpPr>
        <p:spPr>
          <a:xfrm>
            <a:off x="7685842" y="6206966"/>
            <a:ext cx="589335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47530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Introduction: Why a Call Center Dashboard?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233023"/>
            <a:ext cx="7556421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Call centers are the frontline of customer interaction, handling thousands of conversations daily. Effectively monitoring this high volume of activity is crucial for maintaining service quality and operational efficiency. A centralized dashboard provides the visibility needed to track critical KPIs like call volume, response times, and customer satisfaction.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5665589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This enables our teams to make agile, real-time operational adjustments and informs our long-term strategic planning, ensuring we consistently meet and exceed customer expectations.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77572" y="453866"/>
            <a:ext cx="6535460" cy="5156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50"/>
              </a:lnSpc>
              <a:buNone/>
            </a:pPr>
            <a:r>
              <a:rPr lang="en-US" sz="320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Data Overview: Sources &amp; Metrics</a:t>
            </a:r>
            <a:endParaRPr lang="en-US" sz="3200" dirty="0"/>
          </a:p>
        </p:txBody>
      </p:sp>
      <p:sp>
        <p:nvSpPr>
          <p:cNvPr id="3" name="Text 1"/>
          <p:cNvSpPr/>
          <p:nvPr/>
        </p:nvSpPr>
        <p:spPr>
          <a:xfrm>
            <a:off x="577572" y="1299567"/>
            <a:ext cx="13475256" cy="263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Our dashboard consolidates data from various essential sources to provide a holistic view of performance. This includes:</a:t>
            </a:r>
            <a:endParaRPr lang="en-US" sz="1250" dirty="0"/>
          </a:p>
        </p:txBody>
      </p:sp>
      <p:sp>
        <p:nvSpPr>
          <p:cNvPr id="4" name="Text 2"/>
          <p:cNvSpPr/>
          <p:nvPr/>
        </p:nvSpPr>
        <p:spPr>
          <a:xfrm>
            <a:off x="577572" y="1811060"/>
            <a:ext cx="5005268" cy="4125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5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Customer Feedback (CFM) Data</a:t>
            </a:r>
            <a:endParaRPr lang="en-US" sz="2550" dirty="0"/>
          </a:p>
        </p:txBody>
      </p:sp>
      <p:sp>
        <p:nvSpPr>
          <p:cNvPr id="5" name="Text 3"/>
          <p:cNvSpPr/>
          <p:nvPr/>
        </p:nvSpPr>
        <p:spPr>
          <a:xfrm>
            <a:off x="577572" y="2471142"/>
            <a:ext cx="13475256" cy="263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Contains Customer satisfaction scores (CSAT).</a:t>
            </a:r>
            <a:endParaRPr lang="en-US" sz="1250" dirty="0"/>
          </a:p>
        </p:txBody>
      </p:sp>
      <p:sp>
        <p:nvSpPr>
          <p:cNvPr id="6" name="Text 4"/>
          <p:cNvSpPr/>
          <p:nvPr/>
        </p:nvSpPr>
        <p:spPr>
          <a:xfrm>
            <a:off x="577572" y="2920722"/>
            <a:ext cx="13475256" cy="263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Fields: Agent ID, Date, CSAT Score.</a:t>
            </a:r>
            <a:endParaRPr lang="en-US" sz="1250" dirty="0"/>
          </a:p>
        </p:txBody>
      </p:sp>
      <p:sp>
        <p:nvSpPr>
          <p:cNvPr id="7" name="Text 5"/>
          <p:cNvSpPr/>
          <p:nvPr/>
        </p:nvSpPr>
        <p:spPr>
          <a:xfrm>
            <a:off x="577572" y="3370302"/>
            <a:ext cx="13475256" cy="263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Used to evaluate customer satisfaction trends by agent, work type, and time period.</a:t>
            </a:r>
            <a:endParaRPr lang="en-US" sz="1250" dirty="0"/>
          </a:p>
        </p:txBody>
      </p:sp>
      <p:sp>
        <p:nvSpPr>
          <p:cNvPr id="8" name="Text 6"/>
          <p:cNvSpPr/>
          <p:nvPr/>
        </p:nvSpPr>
        <p:spPr>
          <a:xfrm>
            <a:off x="577572" y="3881795"/>
            <a:ext cx="3300532" cy="4125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5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Productivity Data</a:t>
            </a:r>
            <a:endParaRPr lang="en-US" sz="2550" dirty="0"/>
          </a:p>
        </p:txBody>
      </p:sp>
      <p:sp>
        <p:nvSpPr>
          <p:cNvPr id="9" name="Text 7"/>
          <p:cNvSpPr/>
          <p:nvPr/>
        </p:nvSpPr>
        <p:spPr>
          <a:xfrm>
            <a:off x="577572" y="4541877"/>
            <a:ext cx="13475256" cy="263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Tracks   operational performance metrics.</a:t>
            </a:r>
            <a:endParaRPr lang="en-US" sz="1250" dirty="0"/>
          </a:p>
        </p:txBody>
      </p:sp>
      <p:sp>
        <p:nvSpPr>
          <p:cNvPr id="10" name="Text 8"/>
          <p:cNvSpPr/>
          <p:nvPr/>
        </p:nvSpPr>
        <p:spPr>
          <a:xfrm>
            <a:off x="577572" y="4991457"/>
            <a:ext cx="13475256" cy="263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Fields: Agent ID, Date, LOB, Answered Calls, Handle Time.</a:t>
            </a:r>
            <a:endParaRPr lang="en-US" sz="1250" dirty="0"/>
          </a:p>
        </p:txBody>
      </p:sp>
      <p:sp>
        <p:nvSpPr>
          <p:cNvPr id="11" name="Text 9"/>
          <p:cNvSpPr/>
          <p:nvPr/>
        </p:nvSpPr>
        <p:spPr>
          <a:xfrm>
            <a:off x="577572" y="5441037"/>
            <a:ext cx="13475256" cy="263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Used to calculate AHT (Handle Time ÷ Answered Calls) as the main productivity marker.</a:t>
            </a:r>
            <a:endParaRPr lang="en-US" sz="1250" dirty="0"/>
          </a:p>
        </p:txBody>
      </p:sp>
      <p:sp>
        <p:nvSpPr>
          <p:cNvPr id="12" name="Text 10"/>
          <p:cNvSpPr/>
          <p:nvPr/>
        </p:nvSpPr>
        <p:spPr>
          <a:xfrm>
            <a:off x="577572" y="5952530"/>
            <a:ext cx="3300532" cy="4125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5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Active Agent List</a:t>
            </a:r>
            <a:endParaRPr lang="en-US" sz="2550" dirty="0"/>
          </a:p>
        </p:txBody>
      </p:sp>
      <p:sp>
        <p:nvSpPr>
          <p:cNvPr id="13" name="Text 11"/>
          <p:cNvSpPr/>
          <p:nvPr/>
        </p:nvSpPr>
        <p:spPr>
          <a:xfrm>
            <a:off x="577572" y="6612612"/>
            <a:ext cx="13475256" cy="263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Provides agent attributes and hierarchy.</a:t>
            </a:r>
            <a:endParaRPr lang="en-US" sz="1250" dirty="0"/>
          </a:p>
        </p:txBody>
      </p:sp>
      <p:sp>
        <p:nvSpPr>
          <p:cNvPr id="14" name="Text 12"/>
          <p:cNvSpPr/>
          <p:nvPr/>
        </p:nvSpPr>
        <p:spPr>
          <a:xfrm>
            <a:off x="577572" y="7062192"/>
            <a:ext cx="13475256" cy="263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Fields: Agent ID, Team Leader, Supervisor, Work Mode (WFH/WFO).</a:t>
            </a:r>
            <a:endParaRPr lang="en-US" sz="1250" dirty="0"/>
          </a:p>
        </p:txBody>
      </p:sp>
      <p:sp>
        <p:nvSpPr>
          <p:cNvPr id="15" name="Text 13"/>
          <p:cNvSpPr/>
          <p:nvPr/>
        </p:nvSpPr>
        <p:spPr>
          <a:xfrm>
            <a:off x="577572" y="7511772"/>
            <a:ext cx="13475256" cy="263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Enables segmentation and filtering in analysis.</a:t>
            </a:r>
            <a:endParaRPr lang="en-US" sz="12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6281" y="570667"/>
            <a:ext cx="9163288" cy="6485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40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Data Preprocessing &amp; Transformation</a:t>
            </a:r>
            <a:endParaRPr lang="en-US" sz="4050" dirty="0"/>
          </a:p>
        </p:txBody>
      </p:sp>
      <p:sp>
        <p:nvSpPr>
          <p:cNvPr id="3" name="Text 1"/>
          <p:cNvSpPr/>
          <p:nvPr/>
        </p:nvSpPr>
        <p:spPr>
          <a:xfrm>
            <a:off x="726281" y="1634252"/>
            <a:ext cx="13177837" cy="6638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Ensuring the accuracy and reliability of our data is paramount. Our robust data processing pipeline focuses on  cleaning and transformation to prepare raw call logs for analysis: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726281" y="5262443"/>
            <a:ext cx="13177837" cy="22860"/>
          </a:xfrm>
          <a:prstGeom prst="roundRect">
            <a:avLst>
              <a:gd name="adj" fmla="val 381296"/>
            </a:avLst>
          </a:prstGeom>
          <a:solidFill>
            <a:srgbClr val="56565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Shape 3"/>
          <p:cNvSpPr/>
          <p:nvPr/>
        </p:nvSpPr>
        <p:spPr>
          <a:xfrm>
            <a:off x="3944303" y="4639925"/>
            <a:ext cx="22860" cy="622578"/>
          </a:xfrm>
          <a:prstGeom prst="roundRect">
            <a:avLst>
              <a:gd name="adj" fmla="val 381296"/>
            </a:avLst>
          </a:prstGeom>
          <a:solidFill>
            <a:srgbClr val="56565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Shape 4"/>
          <p:cNvSpPr/>
          <p:nvPr/>
        </p:nvSpPr>
        <p:spPr>
          <a:xfrm>
            <a:off x="3722370" y="5029021"/>
            <a:ext cx="466844" cy="466844"/>
          </a:xfrm>
          <a:prstGeom prst="roundRect">
            <a:avLst>
              <a:gd name="adj" fmla="val 18671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 5"/>
          <p:cNvSpPr/>
          <p:nvPr/>
        </p:nvSpPr>
        <p:spPr>
          <a:xfrm>
            <a:off x="3800118" y="5067836"/>
            <a:ext cx="311229" cy="3890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1</a:t>
            </a:r>
            <a:endParaRPr lang="en-US" sz="2450" dirty="0"/>
          </a:p>
        </p:txBody>
      </p:sp>
      <p:sp>
        <p:nvSpPr>
          <p:cNvPr id="8" name="Text 6"/>
          <p:cNvSpPr/>
          <p:nvPr/>
        </p:nvSpPr>
        <p:spPr>
          <a:xfrm>
            <a:off x="2658785" y="2531507"/>
            <a:ext cx="2594134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0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Data Cleaning</a:t>
            </a:r>
            <a:endParaRPr lang="en-US" sz="2000" dirty="0"/>
          </a:p>
        </p:txBody>
      </p:sp>
      <p:sp>
        <p:nvSpPr>
          <p:cNvPr id="9" name="Text 7"/>
          <p:cNvSpPr/>
          <p:nvPr/>
        </p:nvSpPr>
        <p:spPr>
          <a:xfrm>
            <a:off x="933807" y="2980134"/>
            <a:ext cx="6044208" cy="3319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16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Converted data types (Date → Date, Numeric fields → Number).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933807" y="3436501"/>
            <a:ext cx="6044208" cy="3319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16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Removed blanks and ensured consistency across all datasets.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7303532" y="5262384"/>
            <a:ext cx="22860" cy="622578"/>
          </a:xfrm>
          <a:prstGeom prst="roundRect">
            <a:avLst>
              <a:gd name="adj" fmla="val 381296"/>
            </a:avLst>
          </a:prstGeom>
          <a:solidFill>
            <a:srgbClr val="56565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Shape 10"/>
          <p:cNvSpPr/>
          <p:nvPr/>
        </p:nvSpPr>
        <p:spPr>
          <a:xfrm>
            <a:off x="7081599" y="5029021"/>
            <a:ext cx="466844" cy="466844"/>
          </a:xfrm>
          <a:prstGeom prst="roundRect">
            <a:avLst>
              <a:gd name="adj" fmla="val 18671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3" name="Text 11"/>
          <p:cNvSpPr/>
          <p:nvPr/>
        </p:nvSpPr>
        <p:spPr>
          <a:xfrm>
            <a:off x="7159347" y="5067836"/>
            <a:ext cx="311229" cy="3890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2</a:t>
            </a:r>
            <a:endParaRPr lang="en-US" sz="2450" dirty="0"/>
          </a:p>
        </p:txBody>
      </p:sp>
      <p:sp>
        <p:nvSpPr>
          <p:cNvPr id="14" name="Text 12"/>
          <p:cNvSpPr/>
          <p:nvPr/>
        </p:nvSpPr>
        <p:spPr>
          <a:xfrm>
            <a:off x="6018014" y="6092547"/>
            <a:ext cx="2594134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0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Data Relationships</a:t>
            </a:r>
            <a:endParaRPr lang="en-US" sz="2000" dirty="0"/>
          </a:p>
        </p:txBody>
      </p:sp>
      <p:sp>
        <p:nvSpPr>
          <p:cNvPr id="15" name="Text 13"/>
          <p:cNvSpPr/>
          <p:nvPr/>
        </p:nvSpPr>
        <p:spPr>
          <a:xfrm>
            <a:off x="4293037" y="6541175"/>
            <a:ext cx="6044208" cy="6638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16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Created relationships between fact tables (CFM, Productivity, Active List) and dimension tables (Agents, Calendar).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4293037" y="7329488"/>
            <a:ext cx="6044208" cy="3319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16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Established a Work Mode table (WFO, WFH).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10662880" y="4639925"/>
            <a:ext cx="22860" cy="622578"/>
          </a:xfrm>
          <a:prstGeom prst="roundRect">
            <a:avLst>
              <a:gd name="adj" fmla="val 381296"/>
            </a:avLst>
          </a:prstGeom>
          <a:solidFill>
            <a:srgbClr val="56565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Shape 16"/>
          <p:cNvSpPr/>
          <p:nvPr/>
        </p:nvSpPr>
        <p:spPr>
          <a:xfrm>
            <a:off x="10440948" y="5029021"/>
            <a:ext cx="466844" cy="466844"/>
          </a:xfrm>
          <a:prstGeom prst="roundRect">
            <a:avLst>
              <a:gd name="adj" fmla="val 18671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9" name="Text 17"/>
          <p:cNvSpPr/>
          <p:nvPr/>
        </p:nvSpPr>
        <p:spPr>
          <a:xfrm>
            <a:off x="10518696" y="5067836"/>
            <a:ext cx="311229" cy="3890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3</a:t>
            </a:r>
            <a:endParaRPr lang="en-US" sz="2450" dirty="0"/>
          </a:p>
        </p:txBody>
      </p:sp>
      <p:sp>
        <p:nvSpPr>
          <p:cNvPr id="20" name="Text 18"/>
          <p:cNvSpPr/>
          <p:nvPr/>
        </p:nvSpPr>
        <p:spPr>
          <a:xfrm>
            <a:off x="9213175" y="2531507"/>
            <a:ext cx="2922508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0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Date &amp; Time Processing</a:t>
            </a:r>
            <a:endParaRPr lang="en-US" sz="2000" dirty="0"/>
          </a:p>
        </p:txBody>
      </p:sp>
      <p:sp>
        <p:nvSpPr>
          <p:cNvPr id="21" name="Text 19"/>
          <p:cNvSpPr/>
          <p:nvPr/>
        </p:nvSpPr>
        <p:spPr>
          <a:xfrm>
            <a:off x="7652385" y="2980134"/>
            <a:ext cx="6044208" cy="6638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16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Extracted Year-Week, Month and Number of Week from Date for trend analysis.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7652385" y="3768447"/>
            <a:ext cx="6044208" cy="6638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16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Prepared Daily, Weekly, Monthly aggregations for flexible reporting.</a:t>
            </a:r>
            <a:endParaRPr lang="en-US" sz="16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60830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0329" y="3182064"/>
            <a:ext cx="5216604" cy="6519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410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Visualization:</a:t>
            </a:r>
            <a:endParaRPr lang="en-US" sz="4100" dirty="0"/>
          </a:p>
        </p:txBody>
      </p:sp>
      <p:sp>
        <p:nvSpPr>
          <p:cNvPr id="4" name="Text 1"/>
          <p:cNvSpPr/>
          <p:nvPr/>
        </p:nvSpPr>
        <p:spPr>
          <a:xfrm>
            <a:off x="730329" y="4146947"/>
            <a:ext cx="13169741" cy="3338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Average CSAT Analysis by Agent ID, line of business, Team Leader and Work Mode.</a:t>
            </a:r>
            <a:endParaRPr lang="en-US" sz="16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8855" y="4715470"/>
            <a:ext cx="11992689" cy="1804868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30329" y="6755011"/>
            <a:ext cx="13169741" cy="3338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endParaRPr lang="en-US" sz="1600" dirty="0"/>
          </a:p>
        </p:txBody>
      </p:sp>
      <p:sp>
        <p:nvSpPr>
          <p:cNvPr id="7" name="Text 3"/>
          <p:cNvSpPr/>
          <p:nvPr/>
        </p:nvSpPr>
        <p:spPr>
          <a:xfrm>
            <a:off x="730329" y="7323534"/>
            <a:ext cx="13169741" cy="3338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endParaRPr lang="en-US" sz="1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96835" y="31182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Visualization :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396835" y="892969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AHT Analysis by Agent ID, Line of business, Team Leader.</a:t>
            </a:r>
            <a:endParaRPr lang="en-US" sz="8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835" y="1329452"/>
            <a:ext cx="2835235" cy="1751409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7665" y="1329452"/>
            <a:ext cx="4190762" cy="248793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396835" y="4072414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endParaRPr lang="en-US" sz="8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4040" y="4508897"/>
            <a:ext cx="3105269" cy="184201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396835" y="6478429"/>
            <a:ext cx="1171967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850" b="1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Average Handle Time (AHT) by Team Leader:</a:t>
            </a:r>
            <a:endParaRPr lang="en-US" sz="850" dirty="0"/>
          </a:p>
        </p:txBody>
      </p:sp>
      <p:sp>
        <p:nvSpPr>
          <p:cNvPr id="9" name="Text 4"/>
          <p:cNvSpPr/>
          <p:nvPr/>
        </p:nvSpPr>
        <p:spPr>
          <a:xfrm>
            <a:off x="396835" y="6761917"/>
            <a:ext cx="1171967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Analysis shows that </a:t>
            </a:r>
            <a:r>
              <a:rPr lang="en-US" sz="850" b="1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Team Leader 10</a:t>
            </a:r>
            <a:r>
              <a:rPr lang="en-US" sz="8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has a </a:t>
            </a:r>
            <a:r>
              <a:rPr lang="en-US" sz="850" b="1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higher average AHT</a:t>
            </a:r>
            <a:r>
              <a:rPr lang="en-US" sz="8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compared to </a:t>
            </a:r>
            <a:r>
              <a:rPr lang="en-US" sz="850" b="1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Team Leader 13</a:t>
            </a:r>
            <a:r>
              <a:rPr lang="en-US" sz="8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.</a:t>
            </a:r>
            <a:endParaRPr lang="en-US" sz="850" dirty="0"/>
          </a:p>
        </p:txBody>
      </p:sp>
      <p:sp>
        <p:nvSpPr>
          <p:cNvPr id="10" name="Text 5"/>
          <p:cNvSpPr/>
          <p:nvPr/>
        </p:nvSpPr>
        <p:spPr>
          <a:xfrm>
            <a:off x="396835" y="6983016"/>
            <a:ext cx="1171967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This indicates that calls handled under Team Leader 10’s team take longer on average.</a:t>
            </a:r>
            <a:endParaRPr lang="en-US" sz="850" dirty="0"/>
          </a:p>
        </p:txBody>
      </p:sp>
      <p:sp>
        <p:nvSpPr>
          <p:cNvPr id="11" name="Text 6"/>
          <p:cNvSpPr/>
          <p:nvPr/>
        </p:nvSpPr>
        <p:spPr>
          <a:xfrm>
            <a:off x="396835" y="7266503"/>
            <a:ext cx="1171967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endParaRPr lang="en-US" sz="850" dirty="0"/>
          </a:p>
        </p:txBody>
      </p:sp>
      <p:sp>
        <p:nvSpPr>
          <p:cNvPr id="12" name="Text 7"/>
          <p:cNvSpPr/>
          <p:nvPr/>
        </p:nvSpPr>
        <p:spPr>
          <a:xfrm>
            <a:off x="12400836" y="4483418"/>
            <a:ext cx="1840230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endParaRPr lang="en-US" sz="850" dirty="0"/>
          </a:p>
        </p:txBody>
      </p:sp>
      <p:sp>
        <p:nvSpPr>
          <p:cNvPr id="13" name="Text 8"/>
          <p:cNvSpPr/>
          <p:nvPr/>
        </p:nvSpPr>
        <p:spPr>
          <a:xfrm>
            <a:off x="396835" y="7677507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endParaRPr lang="en-US" sz="850" dirty="0"/>
          </a:p>
        </p:txBody>
      </p:sp>
      <p:sp>
        <p:nvSpPr>
          <p:cNvPr id="14" name="Text 9"/>
          <p:cNvSpPr/>
          <p:nvPr/>
        </p:nvSpPr>
        <p:spPr>
          <a:xfrm>
            <a:off x="396835" y="7986474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endParaRPr lang="en-US" sz="850" dirty="0"/>
          </a:p>
        </p:txBody>
      </p:sp>
      <p:sp>
        <p:nvSpPr>
          <p:cNvPr id="15" name="Text 10"/>
          <p:cNvSpPr/>
          <p:nvPr/>
        </p:nvSpPr>
        <p:spPr>
          <a:xfrm>
            <a:off x="396835" y="8295442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endParaRPr lang="en-US" sz="8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08528" y="478155"/>
            <a:ext cx="4347448" cy="5432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340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Visualization :</a:t>
            </a:r>
            <a:endParaRPr lang="en-US" sz="3400" dirty="0"/>
          </a:p>
        </p:txBody>
      </p:sp>
      <p:sp>
        <p:nvSpPr>
          <p:cNvPr id="3" name="Text 1"/>
          <p:cNvSpPr/>
          <p:nvPr/>
        </p:nvSpPr>
        <p:spPr>
          <a:xfrm>
            <a:off x="608528" y="1369219"/>
            <a:ext cx="13413343" cy="2782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endParaRPr lang="en-US" sz="13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528" y="2038707"/>
            <a:ext cx="5941100" cy="3636645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08528" y="5870972"/>
            <a:ext cx="5941100" cy="5564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Out of the total active agents %18.34</a:t>
            </a:r>
            <a:r>
              <a:rPr lang="en-US" sz="1350" b="1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(≈</a:t>
            </a:r>
            <a:r>
              <a:rPr lang="en-US" sz="13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</a:t>
            </a:r>
            <a:r>
              <a:rPr lang="en-US" sz="1350" b="1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42 agents ) are working from home (WFH)</a:t>
            </a:r>
            <a:r>
              <a:rPr lang="en-US" sz="13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.</a:t>
            </a:r>
            <a:endParaRPr lang="en-US" sz="1350" dirty="0"/>
          </a:p>
        </p:txBody>
      </p:sp>
      <p:sp>
        <p:nvSpPr>
          <p:cNvPr id="6" name="Text 3"/>
          <p:cNvSpPr/>
          <p:nvPr/>
        </p:nvSpPr>
        <p:spPr>
          <a:xfrm>
            <a:off x="608528" y="6488311"/>
            <a:ext cx="5941100" cy="2782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The majority, %81.66</a:t>
            </a:r>
            <a:r>
              <a:rPr lang="en-US" sz="1350" b="1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(≈187 agents ) are working from office (WFO)</a:t>
            </a:r>
            <a:r>
              <a:rPr lang="en-US" sz="13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.</a:t>
            </a:r>
            <a:endParaRPr lang="en-US" sz="1350" dirty="0"/>
          </a:p>
        </p:txBody>
      </p:sp>
      <p:sp>
        <p:nvSpPr>
          <p:cNvPr id="7" name="Text 4"/>
          <p:cNvSpPr/>
          <p:nvPr/>
        </p:nvSpPr>
        <p:spPr>
          <a:xfrm>
            <a:off x="608528" y="6827401"/>
            <a:ext cx="5941100" cy="5564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This distribution highlights that most of the workforce is office-based, with a smaller proportion operating remotely.</a:t>
            </a:r>
            <a:endParaRPr lang="en-US" sz="13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4859" y="2038707"/>
            <a:ext cx="4220885" cy="2602825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6981349" y="4837152"/>
            <a:ext cx="7048024" cy="2782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350" b="1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WFO agents handle the majority of calls</a:t>
            </a:r>
            <a:r>
              <a:rPr lang="en-US" sz="13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: </a:t>
            </a:r>
            <a:r>
              <a:rPr lang="en-US" sz="1350" b="1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72.43%</a:t>
            </a:r>
            <a:r>
              <a:rPr lang="en-US" sz="13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of total answered calls.</a:t>
            </a:r>
            <a:endParaRPr lang="en-US" sz="1350" dirty="0"/>
          </a:p>
        </p:txBody>
      </p:sp>
      <p:sp>
        <p:nvSpPr>
          <p:cNvPr id="10" name="Text 6"/>
          <p:cNvSpPr/>
          <p:nvPr/>
        </p:nvSpPr>
        <p:spPr>
          <a:xfrm>
            <a:off x="6981349" y="5176242"/>
            <a:ext cx="7048024" cy="2782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350" b="1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WFH agents contribute 27.57%</a:t>
            </a:r>
            <a:r>
              <a:rPr lang="en-US" sz="13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of total answered calls.</a:t>
            </a:r>
            <a:endParaRPr lang="en-US" sz="1350" dirty="0"/>
          </a:p>
        </p:txBody>
      </p:sp>
      <p:sp>
        <p:nvSpPr>
          <p:cNvPr id="11" name="Text 7"/>
          <p:cNvSpPr/>
          <p:nvPr/>
        </p:nvSpPr>
        <p:spPr>
          <a:xfrm>
            <a:off x="6981349" y="5515332"/>
            <a:ext cx="7048024" cy="5564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Although only </a:t>
            </a:r>
            <a:r>
              <a:rPr lang="en-US" sz="1350" b="1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18% of agents are WFH</a:t>
            </a:r>
            <a:r>
              <a:rPr lang="en-US" sz="13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, they manage more than a quarter of the call volume .</a:t>
            </a:r>
            <a:endParaRPr lang="en-US" sz="1350" dirty="0"/>
          </a:p>
        </p:txBody>
      </p:sp>
      <p:sp>
        <p:nvSpPr>
          <p:cNvPr id="12" name="Text 8"/>
          <p:cNvSpPr/>
          <p:nvPr/>
        </p:nvSpPr>
        <p:spPr>
          <a:xfrm>
            <a:off x="608528" y="7640360"/>
            <a:ext cx="13413343" cy="2782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endParaRPr lang="en-US" sz="13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7107" y="526137"/>
            <a:ext cx="4765715" cy="5956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50"/>
              </a:lnSpc>
              <a:buNone/>
            </a:pPr>
            <a:r>
              <a:rPr lang="en-US" sz="37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 Visualization :</a:t>
            </a:r>
            <a:endParaRPr lang="en-US" sz="37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107" y="1622108"/>
            <a:ext cx="6002655" cy="373641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67107" y="5572958"/>
            <a:ext cx="6002655" cy="609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The </a:t>
            </a:r>
            <a:r>
              <a:rPr lang="en-US" sz="1500" b="1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average CSAT in May</a:t>
            </a:r>
            <a:r>
              <a:rPr lang="en-US" sz="15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was </a:t>
            </a:r>
            <a:r>
              <a:rPr lang="en-US" sz="1500" b="1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4.29</a:t>
            </a:r>
            <a:r>
              <a:rPr lang="en-US" sz="15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, showing relatively higher customer satisfaction.</a:t>
            </a:r>
            <a:endParaRPr lang="en-US" sz="1500" dirty="0"/>
          </a:p>
        </p:txBody>
      </p:sp>
      <p:sp>
        <p:nvSpPr>
          <p:cNvPr id="5" name="Text 2"/>
          <p:cNvSpPr/>
          <p:nvPr/>
        </p:nvSpPr>
        <p:spPr>
          <a:xfrm>
            <a:off x="667107" y="6249472"/>
            <a:ext cx="6002655" cy="3049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In </a:t>
            </a:r>
            <a:r>
              <a:rPr lang="en-US" sz="1500" b="1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June</a:t>
            </a:r>
            <a:r>
              <a:rPr lang="en-US" sz="15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, the average CSAT slightly decreased to </a:t>
            </a:r>
            <a:r>
              <a:rPr lang="en-US" sz="1500" b="1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4.17</a:t>
            </a:r>
            <a:r>
              <a:rPr lang="en-US" sz="15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.</a:t>
            </a:r>
            <a:endParaRPr lang="en-US" sz="1500" dirty="0"/>
          </a:p>
        </p:txBody>
      </p:sp>
      <p:sp>
        <p:nvSpPr>
          <p:cNvPr id="6" name="Text 3"/>
          <p:cNvSpPr/>
          <p:nvPr/>
        </p:nvSpPr>
        <p:spPr>
          <a:xfrm>
            <a:off x="667107" y="6621066"/>
            <a:ext cx="6002655" cy="9147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This downward movement suggests a </a:t>
            </a:r>
            <a:r>
              <a:rPr lang="en-US" sz="1500" b="1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small dip in customer satisfaction</a:t>
            </a:r>
            <a:r>
              <a:rPr lang="en-US" sz="15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, highlighting the need to monitor service quality and agent performance closely.</a:t>
            </a:r>
            <a:endParaRPr lang="en-US" sz="150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6967" y="1622108"/>
            <a:ext cx="4879181" cy="3055977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142440" y="4892516"/>
            <a:ext cx="6828353" cy="3049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Weekly Average CSAT (Week 23)</a:t>
            </a:r>
            <a:endParaRPr lang="en-US" sz="1500" dirty="0"/>
          </a:p>
        </p:txBody>
      </p:sp>
      <p:sp>
        <p:nvSpPr>
          <p:cNvPr id="9" name="Text 5"/>
          <p:cNvSpPr/>
          <p:nvPr/>
        </p:nvSpPr>
        <p:spPr>
          <a:xfrm>
            <a:off x="7142440" y="5368885"/>
            <a:ext cx="6828353" cy="609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In Week 23, </a:t>
            </a:r>
            <a:r>
              <a:rPr lang="en-US" sz="1500" b="1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Client ID 52321</a:t>
            </a:r>
            <a:r>
              <a:rPr lang="en-US" sz="15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achieved the </a:t>
            </a:r>
            <a:r>
              <a:rPr lang="en-US" sz="1500" b="1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highest average CSAT score of 5.00</a:t>
            </a:r>
            <a:r>
              <a:rPr lang="en-US" sz="15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.</a:t>
            </a:r>
            <a:endParaRPr lang="en-US" sz="1500" dirty="0"/>
          </a:p>
        </p:txBody>
      </p:sp>
      <p:sp>
        <p:nvSpPr>
          <p:cNvPr id="10" name="Text 6"/>
          <p:cNvSpPr/>
          <p:nvPr/>
        </p:nvSpPr>
        <p:spPr>
          <a:xfrm>
            <a:off x="7142440" y="6045398"/>
            <a:ext cx="6828353" cy="609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In contrast, </a:t>
            </a:r>
            <a:r>
              <a:rPr lang="en-US" sz="1500" b="1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Client ID 52339</a:t>
            </a:r>
            <a:r>
              <a:rPr lang="en-US" sz="15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recorded the </a:t>
            </a:r>
            <a:r>
              <a:rPr lang="en-US" sz="1500" b="1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lowest average CSAT score of 3.33</a:t>
            </a:r>
            <a:r>
              <a:rPr lang="en-US" sz="15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.</a:t>
            </a:r>
            <a:endParaRPr lang="en-US" sz="1500" dirty="0"/>
          </a:p>
        </p:txBody>
      </p:sp>
      <p:sp>
        <p:nvSpPr>
          <p:cNvPr id="11" name="Text 7"/>
          <p:cNvSpPr/>
          <p:nvPr/>
        </p:nvSpPr>
        <p:spPr>
          <a:xfrm>
            <a:off x="7142440" y="6721912"/>
            <a:ext cx="6828353" cy="9147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This variation highlights </a:t>
            </a:r>
            <a:r>
              <a:rPr lang="en-US" sz="1500" b="1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performance differences among agents</a:t>
            </a:r>
            <a:r>
              <a:rPr lang="en-US" sz="15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, indicating opportunities to identify best practices from high performers and address service gaps with low performers.</a:t>
            </a:r>
            <a:endParaRPr lang="en-US" sz="15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976</Words>
  <Application>Microsoft Office PowerPoint</Application>
  <PresentationFormat>Custom</PresentationFormat>
  <Paragraphs>107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Instrument Sans Semi Bold</vt:lpstr>
      <vt:lpstr>Instrument Sans Medium</vt:lpstr>
      <vt:lpstr>Calibri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Rowaida Taher Montaser</cp:lastModifiedBy>
  <cp:revision>2</cp:revision>
  <dcterms:created xsi:type="dcterms:W3CDTF">2025-09-04T14:01:39Z</dcterms:created>
  <dcterms:modified xsi:type="dcterms:W3CDTF">2025-09-07T23:38:00Z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969fc6c2-57e3-4c4e-935f-27f08787152f_Enabled">
    <vt:lpwstr>true</vt:lpwstr>
  </property>
  <property fmtid="{D5CDD505-2E9C-101B-9397-08002B2CF9AE}" pid="3" name="MSIP_Label_969fc6c2-57e3-4c4e-935f-27f08787152f_SetDate">
    <vt:lpwstr>2025-09-07T23:38:00Z</vt:lpwstr>
  </property>
  <property fmtid="{D5CDD505-2E9C-101B-9397-08002B2CF9AE}" pid="4" name="MSIP_Label_969fc6c2-57e3-4c4e-935f-27f08787152f_Method">
    <vt:lpwstr>Standard</vt:lpwstr>
  </property>
  <property fmtid="{D5CDD505-2E9C-101B-9397-08002B2CF9AE}" pid="5" name="MSIP_Label_969fc6c2-57e3-4c4e-935f-27f08787152f_Name">
    <vt:lpwstr>C1-General access</vt:lpwstr>
  </property>
  <property fmtid="{D5CDD505-2E9C-101B-9397-08002B2CF9AE}" pid="6" name="MSIP_Label_969fc6c2-57e3-4c4e-935f-27f08787152f_SiteId">
    <vt:lpwstr>526b8ab1-b977-4460-8087-39fd2ef8859e</vt:lpwstr>
  </property>
  <property fmtid="{D5CDD505-2E9C-101B-9397-08002B2CF9AE}" pid="7" name="MSIP_Label_969fc6c2-57e3-4c4e-935f-27f08787152f_ActionId">
    <vt:lpwstr>5e44778b-9062-41de-9795-52debb873b56</vt:lpwstr>
  </property>
  <property fmtid="{D5CDD505-2E9C-101B-9397-08002B2CF9AE}" pid="8" name="MSIP_Label_969fc6c2-57e3-4c4e-935f-27f08787152f_ContentBits">
    <vt:lpwstr>1</vt:lpwstr>
  </property>
  <property fmtid="{D5CDD505-2E9C-101B-9397-08002B2CF9AE}" pid="9" name="MSIP_Label_969fc6c2-57e3-4c4e-935f-27f08787152f_Tag">
    <vt:lpwstr>10, 3, 0, 1</vt:lpwstr>
  </property>
  <property fmtid="{D5CDD505-2E9C-101B-9397-08002B2CF9AE}" pid="10" name="ClassificationContentMarkingHeaderLocations">
    <vt:lpwstr>Office Theme:3</vt:lpwstr>
  </property>
  <property fmtid="{D5CDD505-2E9C-101B-9397-08002B2CF9AE}" pid="11" name="ClassificationContentMarkingHeaderText">
    <vt:lpwstr>General access</vt:lpwstr>
  </property>
</Properties>
</file>